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64" r:id="rId5"/>
    <p:sldId id="267" r:id="rId6"/>
    <p:sldId id="270" r:id="rId7"/>
    <p:sldId id="272" r:id="rId8"/>
    <p:sldId id="274" r:id="rId9"/>
    <p:sldId id="273" r:id="rId10"/>
    <p:sldId id="275" r:id="rId11"/>
  </p:sldIdLst>
  <p:sldSz cx="12192000" cy="6858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Demi" panose="020B0703020102020204" pitchFamily="34" charset="0"/>
      <p:regular r:id="rId21"/>
      <p:bold r:id="rId22"/>
      <p:italic r:id="rId23"/>
      <p:boldItalic r:id="rId24"/>
    </p:embeddedFont>
    <p:embeddedFont>
      <p:font typeface="Franklin Gothic Medium" panose="020B0603020102020204" pitchFamily="34" charset="0"/>
      <p:regular r:id="rId25"/>
      <p:italic r:id="rId26"/>
    </p:embeddedFont>
  </p:embeddedFontLst>
  <p:defaultTextStyle>
    <a:defPPr>
      <a:defRPr lang="en-US"/>
    </a:defPPr>
    <a:lvl1pPr marL="0" algn="l" defTabSz="674919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1pPr>
    <a:lvl2pPr marL="337459" algn="l" defTabSz="674919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2pPr>
    <a:lvl3pPr marL="674919" algn="l" defTabSz="674919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3pPr>
    <a:lvl4pPr marL="1012378" algn="l" defTabSz="674919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4pPr>
    <a:lvl5pPr marL="1349837" algn="l" defTabSz="674919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5pPr>
    <a:lvl6pPr marL="1687297" algn="l" defTabSz="674919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6pPr>
    <a:lvl7pPr marL="2024756" algn="l" defTabSz="674919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7pPr>
    <a:lvl8pPr marL="2362215" algn="l" defTabSz="674919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8pPr>
    <a:lvl9pPr marL="2699675" algn="l" defTabSz="674919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920417-26B9-A04F-BF6D-7B80AFB297C0}">
          <p14:sldIdLst/>
        </p14:section>
        <p14:section name="Breakfast" id="{B8A7B44E-301C-7E4E-B1AD-8DB0997977D3}">
          <p14:sldIdLst>
            <p14:sldId id="264"/>
          </p14:sldIdLst>
        </p14:section>
        <p14:section name="Lunch" id="{4F9E64A7-3C1D-CE41-BB98-4426194259EC}">
          <p14:sldIdLst>
            <p14:sldId id="267"/>
            <p14:sldId id="270"/>
            <p14:sldId id="272"/>
            <p14:sldId id="274"/>
            <p14:sldId id="273"/>
            <p14:sldId id="275"/>
          </p14:sldIdLst>
        </p14:section>
        <p14:section name="Supper" id="{C69AE754-B42F-894B-A479-5796836DD6A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385" userDrawn="1">
          <p15:clr>
            <a:srgbClr val="A4A3A4"/>
          </p15:clr>
        </p15:guide>
        <p15:guide id="2" pos="23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628"/>
    <a:srgbClr val="2B2C6D"/>
    <a:srgbClr val="1C1C1C"/>
    <a:srgbClr val="9F192A"/>
    <a:srgbClr val="595959"/>
    <a:srgbClr val="CC9900"/>
    <a:srgbClr val="C2A86A"/>
    <a:srgbClr val="BB9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 autoAdjust="0"/>
    <p:restoredTop sz="94626" autoAdjust="0"/>
  </p:normalViewPr>
  <p:slideViewPr>
    <p:cSldViewPr>
      <p:cViewPr varScale="1">
        <p:scale>
          <a:sx n="63" d="100"/>
          <a:sy n="63" d="100"/>
        </p:scale>
        <p:origin x="716" y="64"/>
      </p:cViewPr>
      <p:guideLst>
        <p:guide orient="horz" pos="1385"/>
        <p:guide pos="2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16BF8-A8C4-4862-8B9B-84548F6F5658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D291A-373C-4B9A-846F-F764C6D66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4919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1pPr>
    <a:lvl2pPr marL="337459" algn="l" defTabSz="674919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2pPr>
    <a:lvl3pPr marL="674919" algn="l" defTabSz="674919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3pPr>
    <a:lvl4pPr marL="1012378" algn="l" defTabSz="674919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4pPr>
    <a:lvl5pPr marL="1349837" algn="l" defTabSz="674919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5pPr>
    <a:lvl6pPr marL="1687297" algn="l" defTabSz="674919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6pPr>
    <a:lvl7pPr marL="2024756" algn="l" defTabSz="674919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7pPr>
    <a:lvl8pPr marL="2362215" algn="l" defTabSz="674919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8pPr>
    <a:lvl9pPr marL="2699675" algn="l" defTabSz="674919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291A-373C-4B9A-846F-F764C6D66F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1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291A-373C-4B9A-846F-F764C6D66FE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0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291A-373C-4B9A-846F-F764C6D66FE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8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251" y="1366306"/>
            <a:ext cx="6270171" cy="9427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501" y="2492337"/>
            <a:ext cx="5163671" cy="11239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8088" y="176134"/>
            <a:ext cx="1659751" cy="3752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834" y="176134"/>
            <a:ext cx="4856309" cy="375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07" y="2826278"/>
            <a:ext cx="6270171" cy="873540"/>
          </a:xfrm>
        </p:spPr>
        <p:txBody>
          <a:bodyPr anchor="t"/>
          <a:lstStyle>
            <a:lvl1pPr algn="l">
              <a:defRPr sz="25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707" y="1864163"/>
            <a:ext cx="6270171" cy="962115"/>
          </a:xfrm>
        </p:spPr>
        <p:txBody>
          <a:bodyPr anchor="b"/>
          <a:lstStyle>
            <a:lvl1pPr marL="0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1pPr>
            <a:lvl2pPr marL="293202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2pPr>
            <a:lvl3pPr marL="58640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3pPr>
            <a:lvl4pPr marL="87960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17280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466012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75921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205241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34561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834" y="1026257"/>
            <a:ext cx="3258030" cy="2902637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9809" y="1026257"/>
            <a:ext cx="3258030" cy="2902637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34" y="984514"/>
            <a:ext cx="3259311" cy="410299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834" y="1394813"/>
            <a:ext cx="3259311" cy="253408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7247" y="984514"/>
            <a:ext cx="3260592" cy="410299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7247" y="1394813"/>
            <a:ext cx="3260592" cy="253408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34" y="175115"/>
            <a:ext cx="2426874" cy="745258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4074" y="175115"/>
            <a:ext cx="4123765" cy="3753778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834" y="920373"/>
            <a:ext cx="2426874" cy="3008520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80" y="3078770"/>
            <a:ext cx="4426003" cy="363466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5880" y="392991"/>
            <a:ext cx="4426003" cy="2638945"/>
          </a:xfrm>
        </p:spPr>
        <p:txBody>
          <a:bodyPr/>
          <a:lstStyle>
            <a:lvl1pPr marL="0" indent="0">
              <a:buNone/>
              <a:defRPr sz="2052"/>
            </a:lvl1pPr>
            <a:lvl2pPr marL="293202" indent="0">
              <a:buNone/>
              <a:defRPr sz="1796"/>
            </a:lvl2pPr>
            <a:lvl3pPr marL="586405" indent="0">
              <a:buNone/>
              <a:defRPr sz="1539"/>
            </a:lvl3pPr>
            <a:lvl4pPr marL="879607" indent="0">
              <a:buNone/>
              <a:defRPr sz="1283"/>
            </a:lvl4pPr>
            <a:lvl5pPr marL="1172809" indent="0">
              <a:buNone/>
              <a:defRPr sz="1283"/>
            </a:lvl5pPr>
            <a:lvl6pPr marL="1466012" indent="0">
              <a:buNone/>
              <a:defRPr sz="1283"/>
            </a:lvl6pPr>
            <a:lvl7pPr marL="1759214" indent="0">
              <a:buNone/>
              <a:defRPr sz="1283"/>
            </a:lvl7pPr>
            <a:lvl8pPr marL="2052417" indent="0">
              <a:buNone/>
              <a:defRPr sz="1283"/>
            </a:lvl8pPr>
            <a:lvl9pPr marL="2345619" indent="0">
              <a:buNone/>
              <a:defRPr sz="12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5880" y="3442236"/>
            <a:ext cx="4426003" cy="516182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834" y="176134"/>
            <a:ext cx="6639005" cy="73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34" y="1026257"/>
            <a:ext cx="6639005" cy="2902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833" y="4076519"/>
            <a:ext cx="1721224" cy="234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363" y="4076519"/>
            <a:ext cx="2335946" cy="234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86615" y="4076519"/>
            <a:ext cx="1721224" cy="234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white brick wall with a few bricks&#10;&#10;Description automatically generated">
            <a:extLst>
              <a:ext uri="{FF2B5EF4-FFF2-40B4-BE49-F238E27FC236}">
                <a16:creationId xmlns:a16="http://schemas.microsoft.com/office/drawing/2014/main" id="{D58AD2D6-DF54-ED02-9BFD-6A93DC22B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r="23042" b="1100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6405" rtl="0" eaLnBrk="1" latinLnBrk="0" hangingPunct="1"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02" indent="-219902" algn="l" defTabSz="586405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476454" indent="-183251" algn="l" defTabSz="586405" rtl="0" eaLnBrk="1" latinLnBrk="0" hangingPunct="1">
        <a:spcBef>
          <a:spcPct val="20000"/>
        </a:spcBef>
        <a:buFont typeface="Arial" pitchFamily="34" charset="0"/>
        <a:buChar char="–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33006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208" indent="-146601" algn="l" defTabSz="586405" rtl="0" eaLnBrk="1" latinLnBrk="0" hangingPunct="1">
        <a:spcBef>
          <a:spcPct val="20000"/>
        </a:spcBef>
        <a:buFont typeface="Arial" pitchFamily="34" charset="0"/>
        <a:buChar char="–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19411" indent="-146601" algn="l" defTabSz="586405" rtl="0" eaLnBrk="1" latinLnBrk="0" hangingPunct="1">
        <a:spcBef>
          <a:spcPct val="20000"/>
        </a:spcBef>
        <a:buFont typeface="Arial" pitchFamily="34" charset="0"/>
        <a:buChar char="»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4255774-0772-9BD9-E5E7-8504DDB85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33" y="431866"/>
            <a:ext cx="815864" cy="236864"/>
          </a:xfrm>
          <a:prstGeom prst="rect">
            <a:avLst/>
          </a:prstGeom>
        </p:spPr>
      </p:pic>
      <p:sp>
        <p:nvSpPr>
          <p:cNvPr id="5" name="TextBox 45">
            <a:extLst>
              <a:ext uri="{FF2B5EF4-FFF2-40B4-BE49-F238E27FC236}">
                <a16:creationId xmlns:a16="http://schemas.microsoft.com/office/drawing/2014/main" id="{B3ADE0F9-C611-FBF5-1C2F-14DAA22F6691}"/>
              </a:ext>
            </a:extLst>
          </p:cNvPr>
          <p:cNvSpPr txBox="1"/>
          <p:nvPr/>
        </p:nvSpPr>
        <p:spPr>
          <a:xfrm>
            <a:off x="1295400" y="227717"/>
            <a:ext cx="3762941" cy="573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4"/>
              </a:lnSpc>
            </a:pPr>
            <a:r>
              <a:rPr lang="en-US" sz="3463" b="1" dirty="0">
                <a:solidFill>
                  <a:srgbClr val="275628"/>
                </a:solidFill>
                <a:latin typeface="Franklin Gothic Demi" panose="020B0603020102020204" pitchFamily="34" charset="0"/>
              </a:rPr>
              <a:t>Breakfast Menu</a:t>
            </a:r>
            <a:endParaRPr lang="en-US" sz="2309" b="1" dirty="0">
              <a:solidFill>
                <a:srgbClr val="275628"/>
              </a:solidFill>
              <a:latin typeface="Franklin Gothic Demi" panose="020B06030201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FE4232-BA9B-69B8-2F69-2D7BD266EDE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17366605"/>
              </p:ext>
            </p:extLst>
          </p:nvPr>
        </p:nvGraphicFramePr>
        <p:xfrm>
          <a:off x="334617" y="1066800"/>
          <a:ext cx="11440870" cy="3125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410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1634410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1634410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1634410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1634410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  <a:gridCol w="1634410">
                  <a:extLst>
                    <a:ext uri="{9D8B030D-6E8A-4147-A177-3AD203B41FA5}">
                      <a16:colId xmlns:a16="http://schemas.microsoft.com/office/drawing/2014/main" val="4280854612"/>
                    </a:ext>
                  </a:extLst>
                </a:gridCol>
                <a:gridCol w="1634410">
                  <a:extLst>
                    <a:ext uri="{9D8B030D-6E8A-4147-A177-3AD203B41FA5}">
                      <a16:colId xmlns:a16="http://schemas.microsoft.com/office/drawing/2014/main" val="2517385729"/>
                    </a:ext>
                  </a:extLst>
                </a:gridCol>
              </a:tblGrid>
              <a:tr h="228714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MONDAY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TUESDAY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WEDNESDAY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THURSDAY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FRIDAY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SATURDAY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22871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kern="120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HOT COUNTER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18335"/>
                  </a:ext>
                </a:extLst>
              </a:tr>
              <a:tr h="26518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Bacon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Sautéed Mushroom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Grilled Tomato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Baked Beans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Vegetarian Sausage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Poached Egg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Ham and Cheese Croissant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Croissant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English Muffin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Apple &amp; Coconut Smoothie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Fruit Salad Pot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Sausage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Sautéed Mushroom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Grilled Tomato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Baked Beans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Vegetarian Sausage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Hash Brown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Ham Omelette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Pain Au Chocolate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Cinnamon Bagel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Apple and Raspberry Smoothie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Melon Fruit Pot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Bacon</a:t>
                      </a:r>
                      <a:b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Sautéed Mushroom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Grilled Tomato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Baked Beans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Vegetarian Sausage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Fried Egg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Croissant</a:t>
                      </a:r>
                      <a:b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Pain Au Raisin</a:t>
                      </a:r>
                      <a:b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Toasted Tea Cake</a:t>
                      </a:r>
                      <a:b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Mango Crush</a:t>
                      </a:r>
                      <a:b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Pineapple Fruit Pot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Sausage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Sautéed Mushroom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Grilled Tomato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Baked Beans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Vegetarian Sausage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Hash Brown Mini Puff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Cheese Omelette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Chocolate Twist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English Muffin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Strawberry and Yoghurt Smoothie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Fruit Salad Pot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Sautéed Mushroom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Grilled Tomato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Baked Beans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Vegetarian Sausage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Scrambled Egg</a:t>
                      </a:r>
                      <a:b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Breakfast Tortilla</a:t>
                      </a:r>
                      <a:b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 Waffle, Chocolate Sauce</a:t>
                      </a:r>
                      <a:b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Plain Bagel</a:t>
                      </a:r>
                      <a:br>
                        <a:rPr lang="en-GB" sz="900" b="1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b="1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Forrest Fruit Smoothie</a:t>
                      </a:r>
                      <a:br>
                        <a:rPr lang="en-GB" sz="900" b="1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Melon Fruit Pot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Sausage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Sautéed Mushroom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Grilled Tomato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Baked Beans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Vegetarian Sausage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Overnight Oats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Pain Au Chocolate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English Muffin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Banana and Strawberry Smoothie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Bacon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Sautéed Mushroom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Grilled Tomato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Baked Beans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Vegetarian Sausage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Ham and Cheese Toastie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Pain Au Raisin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Cinnamon Bagel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Mango Crush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C5FF25-64A7-7B40-55E3-5FF83D28B8B2}"/>
              </a:ext>
            </a:extLst>
          </p:cNvPr>
          <p:cNvSpPr txBox="1"/>
          <p:nvPr/>
        </p:nvSpPr>
        <p:spPr>
          <a:xfrm>
            <a:off x="7313897" y="617921"/>
            <a:ext cx="3567463" cy="301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1154" b="1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MICHAELMAS TERM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0BA620-D85A-3856-85CE-D213A9413D1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43077366"/>
              </p:ext>
            </p:extLst>
          </p:nvPr>
        </p:nvGraphicFramePr>
        <p:xfrm>
          <a:off x="319709" y="4290190"/>
          <a:ext cx="11440870" cy="2460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0870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</a:tblGrid>
              <a:tr h="223568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DAILY OPTIONS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258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kern="120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CONTINENTAL SELECTION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409783"/>
                  </a:ext>
                </a:extLst>
              </a:tr>
              <a:tr h="19791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Selection of Cereals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Coco Pops, Corn Flakes, Bran Flakes, Rice Krispies, Weetabix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Selection of Yoghurts and Toppers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White or Brown Toast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Butter &amp; Spread, Jam &amp; Marmalade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Marmite &amp; Honey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Porridge with Toppers: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Honey, Jam &amp; Seeds, Fruit Compote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Daily Selection of Fresh Fruit &amp; Juices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628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377358"/>
                  </a:ext>
                </a:extLst>
              </a:tr>
            </a:tbl>
          </a:graphicData>
        </a:graphic>
      </p:graphicFrame>
      <p:pic>
        <p:nvPicPr>
          <p:cNvPr id="13" name="Picture 2" descr="St Edmund's College &amp; Prep School Virtual Tour - St Edmund's ...">
            <a:extLst>
              <a:ext uri="{FF2B5EF4-FFF2-40B4-BE49-F238E27FC236}">
                <a16:creationId xmlns:a16="http://schemas.microsoft.com/office/drawing/2014/main" id="{B74BD11B-F5D3-4EC7-99E9-EC049992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83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4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FE4232-BA9B-69B8-2F69-2D7BD266EDE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43059438"/>
              </p:ext>
            </p:extLst>
          </p:nvPr>
        </p:nvGraphicFramePr>
        <p:xfrm>
          <a:off x="381146" y="733196"/>
          <a:ext cx="11380425" cy="512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75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1625775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1625775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1625775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1625775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  <a:gridCol w="1625775">
                  <a:extLst>
                    <a:ext uri="{9D8B030D-6E8A-4147-A177-3AD203B41FA5}">
                      <a16:colId xmlns:a16="http://schemas.microsoft.com/office/drawing/2014/main" val="4280854612"/>
                    </a:ext>
                  </a:extLst>
                </a:gridCol>
                <a:gridCol w="1625775">
                  <a:extLst>
                    <a:ext uri="{9D8B030D-6E8A-4147-A177-3AD203B41FA5}">
                      <a16:colId xmlns:a16="http://schemas.microsoft.com/office/drawing/2014/main" val="2517385729"/>
                    </a:ext>
                  </a:extLst>
                </a:gridCol>
              </a:tblGrid>
              <a:tr h="218327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MONDAY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TUESDAY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WEDNESDAY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THURSDAY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FRIDAY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SATURDAY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20683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                                   MAINS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HOT COUNTER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85949"/>
                  </a:ext>
                </a:extLst>
              </a:tr>
              <a:tr h="17725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Mushroom Soup with 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Homemade Farmhouse Bread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Braised Beef Cottage Pie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Vegetarian Lancashire Hot Pot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Bab Gulyas Mushroom and Bean Goulash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Roasted Vegetable Soup with 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Homemade Farmhouse Bread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Fruity Chicken and Chickpea Curry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Tandoori Roasted Cauliflower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Chana Masala Vegetable Curry</a:t>
                      </a:r>
                      <a:r>
                        <a:rPr lang="en-GB" sz="90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90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endParaRPr lang="en-GB" sz="900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Leek and Potato Soup with 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Homemade Farmhouse Bread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Ham &amp; Mature Cheddar Sourdough Baguette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Mature Cheddar Sourdough Baguette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 and Sour Chickpea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Tomato Soup with 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Homemade Farmhouse Bread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Sticky Maple Glazed Beef Tacos</a:t>
                      </a:r>
                      <a:br>
                        <a:rPr lang="en-GB" sz="9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Roasted Aubergine with Sundried Tomato Tacos</a:t>
                      </a:r>
                      <a:br>
                        <a:rPr lang="en-GB" sz="9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Lebanese style Meatballs</a:t>
                      </a:r>
                      <a:br>
                        <a:rPr lang="en-GB" sz="9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Roasted Cauliflower Soup with 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Homemade Farmhouse Bread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Breaded Hake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Italian Pasta with Basil &amp; Tomatoes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Jumbo Battered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Vegaterian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Sausage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Fish Fingers (Prep)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b="1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Omelette Selection:</a:t>
                      </a:r>
                      <a:br>
                        <a:rPr lang="en-GB" sz="900" b="1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Ham &amp; Mature Cheddar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Tomato &amp; Mature Cheddar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Roasted Pepper &amp; Spinach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Chicken and Mushroom in Herby Creamy Sauce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Mushroom Stroganoff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20683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                                                        SIDES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EXTRA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457127"/>
                  </a:ext>
                </a:extLst>
              </a:tr>
              <a:tr h="1800034">
                <a:tc>
                  <a:txBody>
                    <a:bodyPr/>
                    <a:lstStyle/>
                    <a:p>
                      <a:pPr marL="0" marR="0" lvl="0" indent="0" algn="ctr" defTabSz="5864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Whole Grain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Oregano Roasted Mixed Vegetables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Roasted New Potatoes with Garlic and Rosemary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Gravy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64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Saag Aloo New Potatoes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Pilau and Pea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Steamed Carrots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Cucumber &amp; Onion Raita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Jacket Wedges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Garlic Green Beans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Roasted Mix Vegetables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Mexican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Roasted Corn Cobs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Roasted Red Peppers with Garlic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Guacamole, Soured Cream &amp; Jalapenos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Chips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Garden Peas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Mushy Peas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Tartare Sauce &amp; Curry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Baked Beans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64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Herbed Diced Potato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BBQ Beans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Crunchy Leaf Salad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Braised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Roasted Carrots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Buttered Mang Tout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20683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                                                      DESSERTS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0030"/>
                  </a:ext>
                </a:extLst>
              </a:tr>
              <a:tr h="577668"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Sticky Toffee Pudding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Apple and Blackberry Pudding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Carrot and Banana Cake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Cherry and Apple Crumble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Chocolate Beetroot Cake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Strawberry and Banana Smoothie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Jam Doughnuts</a:t>
                      </a:r>
                      <a:b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</a:br>
                      <a:endParaRPr lang="en-GB" sz="900" b="0" i="0" kern="1200" dirty="0">
                        <a:solidFill>
                          <a:srgbClr val="1C1C1C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kern="1200" dirty="0">
                        <a:solidFill>
                          <a:srgbClr val="1C1C1C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649E11-CB11-C374-E540-DC902A5833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40908470"/>
              </p:ext>
            </p:extLst>
          </p:nvPr>
        </p:nvGraphicFramePr>
        <p:xfrm>
          <a:off x="381146" y="5915529"/>
          <a:ext cx="11380425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3494">
                  <a:extLst>
                    <a:ext uri="{9D8B030D-6E8A-4147-A177-3AD203B41FA5}">
                      <a16:colId xmlns:a16="http://schemas.microsoft.com/office/drawing/2014/main" val="673569047"/>
                    </a:ext>
                  </a:extLst>
                </a:gridCol>
                <a:gridCol w="5886931">
                  <a:extLst>
                    <a:ext uri="{9D8B030D-6E8A-4147-A177-3AD203B41FA5}">
                      <a16:colId xmlns:a16="http://schemas.microsoft.com/office/drawing/2014/main" val="979529516"/>
                    </a:ext>
                  </a:extLst>
                </a:gridCol>
              </a:tblGrid>
              <a:tr h="15138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DAILY OPTIONS</a:t>
                      </a:r>
                      <a:br>
                        <a:rPr lang="en-GB" sz="10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endParaRPr lang="en-GB" sz="1000" b="1" i="0" dirty="0">
                        <a:solidFill>
                          <a:schemeClr val="bg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49189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DAILY SPECIALS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Selection of freshly made soups and toppers, home-baked bread and jacket potatoes with a choice of toppings.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Served Alternating with Sauces, Tomato, Cheese Sauce, Pesto Sauce, Sun Dried Tomato and Olive.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0116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 algn="ctr"/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SALADS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Selection of freshly made, sustainable composite salads and variety of raw vegetables, grains, and proteins. 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CHILLED DESSERTS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Pastry Chefs Special Dessert Pot, Yoghurts,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election of Fresh Fruit.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12177"/>
                  </a:ext>
                </a:extLst>
              </a:tr>
            </a:tbl>
          </a:graphicData>
        </a:graphic>
      </p:graphicFrame>
      <p:sp>
        <p:nvSpPr>
          <p:cNvPr id="9" name="TextBox 45">
            <a:extLst>
              <a:ext uri="{FF2B5EF4-FFF2-40B4-BE49-F238E27FC236}">
                <a16:creationId xmlns:a16="http://schemas.microsoft.com/office/drawing/2014/main" id="{0DA9E88D-9B7E-B415-65B5-6D996D5F95EE}"/>
              </a:ext>
            </a:extLst>
          </p:cNvPr>
          <p:cNvSpPr txBox="1"/>
          <p:nvPr/>
        </p:nvSpPr>
        <p:spPr>
          <a:xfrm>
            <a:off x="1295400" y="227717"/>
            <a:ext cx="3762941" cy="573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4"/>
              </a:lnSpc>
            </a:pPr>
            <a:r>
              <a:rPr lang="en-US" sz="3463" b="1" dirty="0">
                <a:solidFill>
                  <a:srgbClr val="1C1C1C"/>
                </a:solidFill>
                <a:latin typeface="Franklin Gothic Demi" panose="020B0603020102020204" pitchFamily="34" charset="0"/>
              </a:rPr>
              <a:t>Lunch Menu</a:t>
            </a:r>
            <a:endParaRPr lang="en-US" sz="2309" b="1" dirty="0">
              <a:solidFill>
                <a:srgbClr val="1C1C1C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4CE436-9197-A7A7-1D04-2D94A871D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33" y="431866"/>
            <a:ext cx="815864" cy="2368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BD8A0A-0FF2-753B-AFEE-584B1FABC229}"/>
              </a:ext>
            </a:extLst>
          </p:cNvPr>
          <p:cNvSpPr txBox="1"/>
          <p:nvPr/>
        </p:nvSpPr>
        <p:spPr>
          <a:xfrm>
            <a:off x="7317102" y="431865"/>
            <a:ext cx="3567463" cy="301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1154" b="1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MICHAELMAS TERM WEEK 1</a:t>
            </a:r>
          </a:p>
        </p:txBody>
      </p:sp>
      <p:pic>
        <p:nvPicPr>
          <p:cNvPr id="13" name="Picture 2" descr="St Edmund's College &amp; Prep School Virtual Tour - St Edmund's ...">
            <a:extLst>
              <a:ext uri="{FF2B5EF4-FFF2-40B4-BE49-F238E27FC236}">
                <a16:creationId xmlns:a16="http://schemas.microsoft.com/office/drawing/2014/main" id="{0298A99F-3D1F-4284-90BF-D2842AC7C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5" y="74695"/>
            <a:ext cx="628670" cy="62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9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FE4232-BA9B-69B8-2F69-2D7BD266EDE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81299385"/>
              </p:ext>
            </p:extLst>
          </p:nvPr>
        </p:nvGraphicFramePr>
        <p:xfrm>
          <a:off x="307243" y="726574"/>
          <a:ext cx="11456774" cy="4965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682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4280854612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2517385729"/>
                    </a:ext>
                  </a:extLst>
                </a:gridCol>
              </a:tblGrid>
              <a:tr h="456278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MONDAY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TUESDAY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WEDNESDAY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THURSDAY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FRIDAY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SATURDAY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293216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MAINS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85949"/>
                  </a:ext>
                </a:extLst>
              </a:tr>
              <a:tr h="11794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Char Siu Pork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Chinese Vegetable Noodles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Traditional Beef Lasagne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Layered Vegetable Lasagne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Korean Style Fried Chicken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Korean Style Roasted Veg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Beef Pasticcio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Smoky Macaroni Cheese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Build Your Own Deli Bar: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Tuna Mayonnaise and Sweetcorn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Sliced Cheddar Cheese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Egg Mayonnaise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Meatball &amp; Roasted Tomato Penne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Italian </a:t>
                      </a:r>
                      <a:r>
                        <a:rPr lang="en-GB" sz="900" kern="1200" dirty="0" err="1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Provencale</a:t>
                      </a: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Vegetables in Rich Tomato Sauce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Spicy Sticky Crispy Chilli Beef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Sticky Fried Tofu &amp; Vegetables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293216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SIDES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457127"/>
                  </a:ext>
                </a:extLst>
              </a:tr>
              <a:tr h="112399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Egg Noodles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Chinese Style Kale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Sweet Chilli Cauliflower</a:t>
                      </a:r>
                    </a:p>
                    <a:p>
                      <a:pPr marL="0" marR="0" lvl="0" indent="0" algn="ctr" defTabSz="5864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Garlic Ciabatta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Buttered Minted Peas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Orange and Thyme Roasted Carrot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Sticky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Soy Glazed Bean Sprout and Broccoli</a:t>
                      </a:r>
                    </a:p>
                    <a:p>
                      <a:pPr marL="0" marR="0" lvl="0" indent="0" algn="ctr" defTabSz="5864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Stir Fried Chinese Cabbage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Cajun Sweetcorn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BBQ Carrots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Steamed Broccoli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Warm Potato Salad</a:t>
                      </a: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Crudités with Humous </a:t>
                      </a:r>
                    </a:p>
                    <a:p>
                      <a:pPr marL="0" marR="0" lvl="0" indent="0" algn="ctr" defTabSz="5864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Sub Rolls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Freshly Baked Garlic Focaccia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Italian Herb Roasted Vegetables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Buttered Spinach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Wok Fried Egg Noodles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Prawn Crackers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Stir Fried Vegetables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293216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DESSERTS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0030"/>
                  </a:ext>
                </a:extLst>
              </a:tr>
              <a:tr h="635302"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Biscoff Cheesecake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Autumn Berry Trifle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Lemon &amp; Lime Posset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Raspberry Lemon Crumble Cake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Assorted Cookies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Ice Cream Bar with Assorted Toppers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Warm Chocolate Brownie</a:t>
                      </a:r>
                      <a:b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</a:br>
                      <a:endParaRPr lang="en-GB" sz="900" b="0" i="0" kern="1200" dirty="0">
                        <a:solidFill>
                          <a:srgbClr val="1C1C1C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649E11-CB11-C374-E540-DC902A5833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59416053"/>
              </p:ext>
            </p:extLst>
          </p:nvPr>
        </p:nvGraphicFramePr>
        <p:xfrm>
          <a:off x="307239" y="5685022"/>
          <a:ext cx="11456778" cy="1110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8389">
                  <a:extLst>
                    <a:ext uri="{9D8B030D-6E8A-4147-A177-3AD203B41FA5}">
                      <a16:colId xmlns:a16="http://schemas.microsoft.com/office/drawing/2014/main" val="673569047"/>
                    </a:ext>
                  </a:extLst>
                </a:gridCol>
                <a:gridCol w="5728389">
                  <a:extLst>
                    <a:ext uri="{9D8B030D-6E8A-4147-A177-3AD203B41FA5}">
                      <a16:colId xmlns:a16="http://schemas.microsoft.com/office/drawing/2014/main" val="979529516"/>
                    </a:ext>
                  </a:extLst>
                </a:gridCol>
              </a:tblGrid>
              <a:tr h="28542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DAILY OPTIONS</a:t>
                      </a:r>
                    </a:p>
                    <a:p>
                      <a:pPr algn="ctr"/>
                      <a:endParaRPr lang="en-GB" sz="1000" b="1" i="0" dirty="0">
                        <a:solidFill>
                          <a:schemeClr val="bg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49189"/>
                  </a:ext>
                </a:extLst>
              </a:tr>
              <a:tr h="402661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DAILY SPECIALS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Jacket potatoes with a choice of toppings.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with tomato or cheese sauce.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0116"/>
                  </a:ext>
                </a:extLst>
              </a:tr>
              <a:tr h="402661">
                <a:tc>
                  <a:txBody>
                    <a:bodyPr/>
                    <a:lstStyle/>
                    <a:p>
                      <a:pPr algn="ctr"/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SALADS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Selection of freshly made, sustainable composite salads and variety of raw vegetables, grains, and proteins. 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12177"/>
                  </a:ext>
                </a:extLst>
              </a:tr>
            </a:tbl>
          </a:graphicData>
        </a:graphic>
      </p:graphicFrame>
      <p:sp>
        <p:nvSpPr>
          <p:cNvPr id="8" name="TextBox 45">
            <a:extLst>
              <a:ext uri="{FF2B5EF4-FFF2-40B4-BE49-F238E27FC236}">
                <a16:creationId xmlns:a16="http://schemas.microsoft.com/office/drawing/2014/main" id="{FAC2D418-0EFB-298A-05BF-1954539C08BD}"/>
              </a:ext>
            </a:extLst>
          </p:cNvPr>
          <p:cNvSpPr txBox="1"/>
          <p:nvPr/>
        </p:nvSpPr>
        <p:spPr>
          <a:xfrm>
            <a:off x="1295400" y="227717"/>
            <a:ext cx="3762941" cy="573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4"/>
              </a:lnSpc>
            </a:pPr>
            <a:r>
              <a:rPr lang="en-US" sz="3463" b="1" dirty="0">
                <a:solidFill>
                  <a:srgbClr val="2B2C6D"/>
                </a:solidFill>
                <a:latin typeface="Franklin Gothic Demi" panose="020B0603020102020204" pitchFamily="34" charset="0"/>
              </a:rPr>
              <a:t>Supper Menu</a:t>
            </a:r>
            <a:endParaRPr lang="en-US" sz="2309" b="1" dirty="0">
              <a:solidFill>
                <a:srgbClr val="2B2C6D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6E67839-9A38-96A9-34BB-306FEAA1D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33" y="431866"/>
            <a:ext cx="815864" cy="236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C62AC2-A9CD-E1DC-1462-1471D166B81E}"/>
              </a:ext>
            </a:extLst>
          </p:cNvPr>
          <p:cNvSpPr txBox="1"/>
          <p:nvPr/>
        </p:nvSpPr>
        <p:spPr>
          <a:xfrm>
            <a:off x="7317102" y="431865"/>
            <a:ext cx="3567463" cy="301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1154" b="1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MICHAELMAS TERM WEEK 1</a:t>
            </a:r>
          </a:p>
        </p:txBody>
      </p:sp>
      <p:pic>
        <p:nvPicPr>
          <p:cNvPr id="11" name="Picture 2" descr="St Edmund's College &amp; Prep School Virtual Tour - St Edmund's ...">
            <a:extLst>
              <a:ext uri="{FF2B5EF4-FFF2-40B4-BE49-F238E27FC236}">
                <a16:creationId xmlns:a16="http://schemas.microsoft.com/office/drawing/2014/main" id="{53DE5D06-0424-449F-959F-AEA30F257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0" y="47396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0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FE4232-BA9B-69B8-2F69-2D7BD266EDE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66344285"/>
              </p:ext>
            </p:extLst>
          </p:nvPr>
        </p:nvGraphicFramePr>
        <p:xfrm>
          <a:off x="351787" y="904338"/>
          <a:ext cx="11261097" cy="4738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577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1582920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1582920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1582920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1582920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  <a:gridCol w="1582920">
                  <a:extLst>
                    <a:ext uri="{9D8B030D-6E8A-4147-A177-3AD203B41FA5}">
                      <a16:colId xmlns:a16="http://schemas.microsoft.com/office/drawing/2014/main" val="4280854612"/>
                    </a:ext>
                  </a:extLst>
                </a:gridCol>
                <a:gridCol w="1582920">
                  <a:extLst>
                    <a:ext uri="{9D8B030D-6E8A-4147-A177-3AD203B41FA5}">
                      <a16:colId xmlns:a16="http://schemas.microsoft.com/office/drawing/2014/main" val="2517385729"/>
                    </a:ext>
                  </a:extLst>
                </a:gridCol>
              </a:tblGrid>
              <a:tr h="211013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MONDAY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TUESDAY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WEDNESDAY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THURSDAY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FRIDAY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SATURDAY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9191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                                  MAINS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HOT COUNTER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85949"/>
                  </a:ext>
                </a:extLst>
              </a:tr>
              <a:tr h="19887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Spiced Butternut Soup with Homemade Farmhouse Bread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Mexican Pork, Sweet Potato and Black Bean Stew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Mexican Tortilla Vegetable Bake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Caribbean Coconut Curry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Mixed Vegetable Soup with Homemade Farmhouse Bread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Pork Sausages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Chicken Sausage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Quorn Sausage 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Spiced Tomato Soup with Homemade Farmhouse Bread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Beef Spaghetti Bolognaise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Quorn Spaghetti Bolognaise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Courgette and Pesto Pasta Bake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Roasted Carrot Soup with Homemade Farmhouse Bread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BBQ Pulled Chicken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Vegetable Chow Mein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Roasted Pepper &amp; Aubergine  Moussaka </a:t>
                      </a: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Spiced Sweetcorn Soup with Homemade Farmhouse Bread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Breaded Hake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Pesto Pasta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Quorn Katsu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Fish Fingers (Prep)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Ham &amp; Mature Cheddar Sourdough Toastie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Mature Cheddar &amp; Red Onion Sourdough Toastie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Piri Piri Wings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Tandoori Wings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BBQ Cauliflower Wings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19191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                                                    SIDES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EXTRA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457127"/>
                  </a:ext>
                </a:extLst>
              </a:tr>
              <a:tr h="1428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Southern Style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Chipotle Sweetcorn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Mexican Bean, Tomato and Coriander Salad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Sour Cream, Guacamole, Salsa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64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Mash Potato </a:t>
                      </a:r>
                    </a:p>
                    <a:p>
                      <a:pPr marL="0" marR="0" lvl="0" indent="0" algn="ctr" defTabSz="5864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Roasted Mixed Peppers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Sauteed Summer Cabbage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Gravy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Garlic Bread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Thyme Roasted Carrots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Spring Panache of Vegetables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Tomato, Red Onion and Green Lentil Salad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Roasted Vegetables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Grilled Flatbreads  </a:t>
                      </a: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Chips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Garden Peas/Mushy Peas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Tartare Sauce &amp; Curry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Baked Beans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Roasted Diced Herb Potatoes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Roasted Mediterranean Vegetables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Greek Salad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Chilli Nachos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Macho Peas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Harissa Butternut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BBQ Beans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Smoky Coleslaw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9191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                                                      DESSERTS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`FRUIT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0030"/>
                  </a:ext>
                </a:extLst>
              </a:tr>
              <a:tr h="421301"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Raspberry and Lemon Cake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Cherry Garcia brownie 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Warm Chocolate Sponge 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Chocolate Custard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Citrus Drizzle Sponge Cake 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Selection of Freshly Baked Cookies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Seasonal Fruit Salad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Seasonal Berry Eaton Mess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649E11-CB11-C374-E540-DC902A5833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2557764"/>
              </p:ext>
            </p:extLst>
          </p:nvPr>
        </p:nvGraphicFramePr>
        <p:xfrm>
          <a:off x="304800" y="5776843"/>
          <a:ext cx="11261097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8584">
                  <a:extLst>
                    <a:ext uri="{9D8B030D-6E8A-4147-A177-3AD203B41FA5}">
                      <a16:colId xmlns:a16="http://schemas.microsoft.com/office/drawing/2014/main" val="673569047"/>
                    </a:ext>
                  </a:extLst>
                </a:gridCol>
                <a:gridCol w="5632513">
                  <a:extLst>
                    <a:ext uri="{9D8B030D-6E8A-4147-A177-3AD203B41FA5}">
                      <a16:colId xmlns:a16="http://schemas.microsoft.com/office/drawing/2014/main" val="979529516"/>
                    </a:ext>
                  </a:extLst>
                </a:gridCol>
              </a:tblGrid>
              <a:tr h="10649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DAILY OPTIONS</a:t>
                      </a:r>
                    </a:p>
                    <a:p>
                      <a:pPr algn="ctr"/>
                      <a:endParaRPr lang="en-GB" sz="1000" b="1" i="0" dirty="0">
                        <a:solidFill>
                          <a:schemeClr val="bg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49189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DAILY SPECIALS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Selection of freshly made soups and toppers, home-baked bread and jacket potatoes with a choice of toppings.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Served Alternating with Sauces, Tomato, Cheese Sauce, Pesto Sauce, Sun Dried Tomato and Olive.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0116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algn="ctr"/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SALADS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Selection of freshly made, sustainable composite salads and variety of raw vegetables, grains, and proteins. 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CHILLED DESSERTS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Pastry Chefs Special Dessert Pot, Yoghurts,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election of Fresh Fruit.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12177"/>
                  </a:ext>
                </a:extLst>
              </a:tr>
            </a:tbl>
          </a:graphicData>
        </a:graphic>
      </p:graphicFrame>
      <p:sp>
        <p:nvSpPr>
          <p:cNvPr id="9" name="TextBox 45">
            <a:extLst>
              <a:ext uri="{FF2B5EF4-FFF2-40B4-BE49-F238E27FC236}">
                <a16:creationId xmlns:a16="http://schemas.microsoft.com/office/drawing/2014/main" id="{0DA9E88D-9B7E-B415-65B5-6D996D5F95EE}"/>
              </a:ext>
            </a:extLst>
          </p:cNvPr>
          <p:cNvSpPr txBox="1"/>
          <p:nvPr/>
        </p:nvSpPr>
        <p:spPr>
          <a:xfrm>
            <a:off x="1295400" y="227717"/>
            <a:ext cx="3762941" cy="573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4"/>
              </a:lnSpc>
            </a:pPr>
            <a:r>
              <a:rPr lang="en-US" sz="3463" b="1" dirty="0">
                <a:solidFill>
                  <a:srgbClr val="1C1C1C"/>
                </a:solidFill>
                <a:latin typeface="Franklin Gothic Demi" panose="020B0603020102020204" pitchFamily="34" charset="0"/>
              </a:rPr>
              <a:t>Lunch Menu</a:t>
            </a:r>
            <a:endParaRPr lang="en-US" sz="2309" b="1" dirty="0">
              <a:solidFill>
                <a:srgbClr val="1C1C1C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4CE436-9197-A7A7-1D04-2D94A871D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33" y="431866"/>
            <a:ext cx="815864" cy="2368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BD8A0A-0FF2-753B-AFEE-584B1FABC229}"/>
              </a:ext>
            </a:extLst>
          </p:cNvPr>
          <p:cNvSpPr txBox="1"/>
          <p:nvPr/>
        </p:nvSpPr>
        <p:spPr>
          <a:xfrm>
            <a:off x="7317102" y="431865"/>
            <a:ext cx="3567463" cy="301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1154" b="1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MICHAELMAS TERM WEEK 2</a:t>
            </a:r>
          </a:p>
        </p:txBody>
      </p:sp>
      <p:pic>
        <p:nvPicPr>
          <p:cNvPr id="13" name="Picture 2" descr="St Edmund's College &amp; Prep School Virtual Tour - St Edmund's ...">
            <a:extLst>
              <a:ext uri="{FF2B5EF4-FFF2-40B4-BE49-F238E27FC236}">
                <a16:creationId xmlns:a16="http://schemas.microsoft.com/office/drawing/2014/main" id="{0298A99F-3D1F-4284-90BF-D2842AC7C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9031"/>
            <a:ext cx="793556" cy="7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2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FE4232-BA9B-69B8-2F69-2D7BD266EDE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76647198"/>
              </p:ext>
            </p:extLst>
          </p:nvPr>
        </p:nvGraphicFramePr>
        <p:xfrm>
          <a:off x="337723" y="814110"/>
          <a:ext cx="11456774" cy="491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682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4280854612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2517385729"/>
                    </a:ext>
                  </a:extLst>
                </a:gridCol>
              </a:tblGrid>
              <a:tr h="420250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MONDAY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TUESDAY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WEDNESDAY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THURSDAY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FRIDAY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SATURDAY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293216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MAINS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85949"/>
                  </a:ext>
                </a:extLst>
              </a:tr>
              <a:tr h="11794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Chorizo and Bell Peppers with Fusilli Pasta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Pesto and Courgette Pasta Bake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Stone Baked Margherita Pizza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Stone Baked Pepperoni Pizza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Stone Baked BBQ Chicken Pizza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Thai Chicken with Toasted Coconut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Thai Massaman Vegetable Curry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Hot Dogs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Veggie Dogs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Oven Roasted Fish Fillet with Olive Oil &amp; Basil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Vegetable Paella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Beef Burger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Vegetable Burger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Chicken Milanese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Grilled Aubergine and Roasted Cherry Tomatoes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293216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SIDES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457127"/>
                  </a:ext>
                </a:extLst>
              </a:tr>
              <a:tr h="112399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Tomato &amp; Rosemary Focaccia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Balsamic Roasted Carrots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Green Beans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Jacket Wedges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Grilled Sweetcorn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Sweet Garden Peas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Rice Noodles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Vegetable Spring Rolls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Prawn Crackers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Sauteed Mixed Greens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Curly Fries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Onion Rings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BBQ Beans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Crispy Onions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Garden Pees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Garlic Doughball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Tender Stem Broccoli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Roasted Lemon Courgettes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Curly Fries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Onion Rings / Gherkins/ Beef Tomatoes / Burger Sauce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Corn Cobs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Baby Gem Lettuce 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Herb Dressed Spaghetti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Crispy Onion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Grated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Mixed House Salad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293216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DESSERTS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0030"/>
                  </a:ext>
                </a:extLst>
              </a:tr>
              <a:tr h="635302"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Tiramisu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Baked Apple Filo Tart Cinnamon Sugar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Warm Chocolate Cake with Vanilla Sauce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Victoria Sponge with Raspberry Jam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Chocolate Brownie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Caramel Cheesecake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Ice Cream Pot</a:t>
                      </a:r>
                      <a:b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</a:br>
                      <a:endParaRPr lang="en-GB" sz="900" b="0" i="0" kern="1200" dirty="0">
                        <a:solidFill>
                          <a:srgbClr val="1C1C1C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649E11-CB11-C374-E540-DC902A5833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97498536"/>
              </p:ext>
            </p:extLst>
          </p:nvPr>
        </p:nvGraphicFramePr>
        <p:xfrm>
          <a:off x="337723" y="5893310"/>
          <a:ext cx="11438502" cy="882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9251">
                  <a:extLst>
                    <a:ext uri="{9D8B030D-6E8A-4147-A177-3AD203B41FA5}">
                      <a16:colId xmlns:a16="http://schemas.microsoft.com/office/drawing/2014/main" val="673569047"/>
                    </a:ext>
                  </a:extLst>
                </a:gridCol>
                <a:gridCol w="5719251">
                  <a:extLst>
                    <a:ext uri="{9D8B030D-6E8A-4147-A177-3AD203B41FA5}">
                      <a16:colId xmlns:a16="http://schemas.microsoft.com/office/drawing/2014/main" val="979529516"/>
                    </a:ext>
                  </a:extLst>
                </a:gridCol>
              </a:tblGrid>
              <a:tr h="22551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DAILY OPTIONS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49189"/>
                  </a:ext>
                </a:extLst>
              </a:tr>
              <a:tr h="32847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DAILY SPECIALS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Jacket potatoes with a choice of toppings.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with tomato or cheese sauce.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0116"/>
                  </a:ext>
                </a:extLst>
              </a:tr>
              <a:tr h="328474">
                <a:tc>
                  <a:txBody>
                    <a:bodyPr/>
                    <a:lstStyle/>
                    <a:p>
                      <a:pPr algn="ctr"/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SALADS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Selection of freshly made, sustainable composite salads and variety of raw vegetables, grains, and proteins. 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12177"/>
                  </a:ext>
                </a:extLst>
              </a:tr>
            </a:tbl>
          </a:graphicData>
        </a:graphic>
      </p:graphicFrame>
      <p:sp>
        <p:nvSpPr>
          <p:cNvPr id="8" name="TextBox 45">
            <a:extLst>
              <a:ext uri="{FF2B5EF4-FFF2-40B4-BE49-F238E27FC236}">
                <a16:creationId xmlns:a16="http://schemas.microsoft.com/office/drawing/2014/main" id="{FAC2D418-0EFB-298A-05BF-1954539C08BD}"/>
              </a:ext>
            </a:extLst>
          </p:cNvPr>
          <p:cNvSpPr txBox="1"/>
          <p:nvPr/>
        </p:nvSpPr>
        <p:spPr>
          <a:xfrm>
            <a:off x="1295400" y="227717"/>
            <a:ext cx="3762941" cy="573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4"/>
              </a:lnSpc>
            </a:pPr>
            <a:r>
              <a:rPr lang="en-US" sz="3463" b="1" dirty="0">
                <a:solidFill>
                  <a:srgbClr val="2B2C6D"/>
                </a:solidFill>
                <a:latin typeface="Franklin Gothic Demi" panose="020B0603020102020204" pitchFamily="34" charset="0"/>
              </a:rPr>
              <a:t>Supper Menu</a:t>
            </a:r>
            <a:endParaRPr lang="en-US" sz="2309" b="1" dirty="0">
              <a:solidFill>
                <a:srgbClr val="2B2C6D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6E67839-9A38-96A9-34BB-306FEAA1D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33" y="431866"/>
            <a:ext cx="815864" cy="236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C62AC2-A9CD-E1DC-1462-1471D166B81E}"/>
              </a:ext>
            </a:extLst>
          </p:cNvPr>
          <p:cNvSpPr txBox="1"/>
          <p:nvPr/>
        </p:nvSpPr>
        <p:spPr>
          <a:xfrm>
            <a:off x="7317102" y="431865"/>
            <a:ext cx="3567463" cy="301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1154" b="1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MICHAELMAS TERM WEEK 2</a:t>
            </a:r>
          </a:p>
        </p:txBody>
      </p:sp>
      <p:pic>
        <p:nvPicPr>
          <p:cNvPr id="11" name="Picture 2" descr="St Edmund's College &amp; Prep School Virtual Tour - St Edmund's ...">
            <a:extLst>
              <a:ext uri="{FF2B5EF4-FFF2-40B4-BE49-F238E27FC236}">
                <a16:creationId xmlns:a16="http://schemas.microsoft.com/office/drawing/2014/main" id="{B176BB72-3207-41B4-B9FE-D81EABB83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8" y="82230"/>
            <a:ext cx="793556" cy="7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8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FE4232-BA9B-69B8-2F69-2D7BD266EDE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69852605"/>
              </p:ext>
            </p:extLst>
          </p:nvPr>
        </p:nvGraphicFramePr>
        <p:xfrm>
          <a:off x="372131" y="766135"/>
          <a:ext cx="11396994" cy="545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142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1628142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1628142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1628142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1628142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  <a:gridCol w="1628142">
                  <a:extLst>
                    <a:ext uri="{9D8B030D-6E8A-4147-A177-3AD203B41FA5}">
                      <a16:colId xmlns:a16="http://schemas.microsoft.com/office/drawing/2014/main" val="4280854612"/>
                    </a:ext>
                  </a:extLst>
                </a:gridCol>
                <a:gridCol w="1628142">
                  <a:extLst>
                    <a:ext uri="{9D8B030D-6E8A-4147-A177-3AD203B41FA5}">
                      <a16:colId xmlns:a16="http://schemas.microsoft.com/office/drawing/2014/main" val="2517385729"/>
                    </a:ext>
                  </a:extLst>
                </a:gridCol>
              </a:tblGrid>
              <a:tr h="363012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MONDAY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TUESDAY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WEDNESDAY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THURSDAY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FRIDAY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SATURDAY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25328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                                   MAINS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HOT COUNTER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85949"/>
                  </a:ext>
                </a:extLst>
              </a:tr>
              <a:tr h="13403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Garden Vegetable Soup with 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Homemade Farmhouse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Chicken &amp; Pesto Carbonara 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Maple Roasted Bacon Pasta Bake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 Potato Frittata with Salsa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Cauliflower and Apple Soup with 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Homemade Farmhouse Bread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Build Your Own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Portuguese Chicken in a Soft Bun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Quorn Burger in a Soft Bun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 Potato Bunny Chow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Pea and Mint Soup with 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Homemade Farmhouse Bread</a:t>
                      </a:r>
                      <a:endParaRPr lang="en-GB" sz="900" b="1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Slow Cooked Mandarin Pork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Quorn Shawarma Pitta</a:t>
                      </a:r>
                      <a:br>
                        <a:rPr lang="en-GB" sz="9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Korean BBQ Vegetables 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Mushroom Soup with 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Homemade Farmhouse Bread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Chicken Katsu Curry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Vegetable Katsu Curry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Tuna Ciabatta Melt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Tomato and Basil Soup with 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Homemade Farmhouse Bread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Breaded Hake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Mozzarella Pizza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 Potato and Bean Burger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Fish Fingers (Prep)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b="1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Ham &amp; Mature Cheddar Panini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Mature Cheddar Panini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Arial Narrow" panose="020B0606020202030204" pitchFamily="34" charset="0"/>
                        </a:rPr>
                        <a:t>Sunday Roast Topside Beef</a:t>
                      </a:r>
                      <a:endParaRPr lang="en-GB" sz="9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GB" sz="9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900" dirty="0">
                          <a:effectLst/>
                          <a:latin typeface="Arial Narrow" panose="020B0606020202030204" pitchFamily="34" charset="0"/>
                        </a:rPr>
                        <a:t>Butternut Squash and Feta Filo Tart</a:t>
                      </a:r>
                      <a:endParaRPr lang="en-GB" sz="900" dirty="0"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25328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                                                        SIDES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EXTRA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457127"/>
                  </a:ext>
                </a:extLst>
              </a:tr>
              <a:tr h="1610481">
                <a:tc>
                  <a:txBody>
                    <a:bodyPr/>
                    <a:lstStyle/>
                    <a:p>
                      <a:pPr marL="0" marR="0" lvl="0" indent="0" algn="ctr" defTabSz="5864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Panzanella Salad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Roasted Courgettes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Roasted Peppers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Freshly Baked Garlic Crouton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Sea Salted Fries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Seasonal Garden Peas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Chargrilled Spring Vegetables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Egg Noodles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Korean Stir Fried Vegetable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Steamed Broccoli 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Coconut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Stir Fried Mixed Vegetables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Kimchi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Chips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Garden Peas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Mushy Peas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Tartare Sauce &amp; Curry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Lyonnaise Potato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Caesar Salad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Char Grilled Peppers and Courgette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effectLst/>
                          <a:latin typeface="Arial Narrow" panose="020B0606020202030204" pitchFamily="34" charset="0"/>
                        </a:rPr>
                        <a:t>Roast Potato</a:t>
                      </a:r>
                      <a:endParaRPr lang="en-GB" sz="9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GB" sz="9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900">
                          <a:effectLst/>
                          <a:latin typeface="Arial Narrow" panose="020B0606020202030204" pitchFamily="34" charset="0"/>
                        </a:rPr>
                        <a:t>Roasted Winter </a:t>
                      </a:r>
                      <a:r>
                        <a:rPr lang="en-GB" sz="900" dirty="0">
                          <a:effectLst/>
                          <a:latin typeface="Arial Narrow" panose="020B0606020202030204" pitchFamily="34" charset="0"/>
                        </a:rPr>
                        <a:t>Veg</a:t>
                      </a:r>
                      <a:endParaRPr lang="en-GB" sz="9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GB" sz="9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900" dirty="0">
                          <a:effectLst/>
                          <a:latin typeface="Arial Narrow" panose="020B0606020202030204" pitchFamily="34" charset="0"/>
                        </a:rPr>
                        <a:t>Yorkshire Pudding</a:t>
                      </a:r>
                      <a:endParaRPr lang="en-GB" sz="9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GB" sz="9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900" dirty="0">
                          <a:effectLst/>
                          <a:latin typeface="Arial Narrow" panose="020B0606020202030204" pitchFamily="34" charset="0"/>
                        </a:rPr>
                        <a:t>Gravy</a:t>
                      </a:r>
                      <a:endParaRPr lang="en-GB" sz="9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GB" sz="9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900" dirty="0">
                          <a:effectLst/>
                          <a:latin typeface="Arial Narrow" panose="020B0606020202030204" pitchFamily="34" charset="0"/>
                        </a:rPr>
                        <a:t>Horseradish</a:t>
                      </a:r>
                      <a:endParaRPr lang="en-GB" sz="900" dirty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25328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                                                      DESSERTS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`FRUIT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0030"/>
                  </a:ext>
                </a:extLst>
              </a:tr>
              <a:tr h="647438"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Chocolate Flapjack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Winter Berry </a:t>
                      </a: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&amp; Apple Crumble with Custard</a:t>
                      </a:r>
                      <a:b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US" sz="900" b="0" i="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Orange Cake with Citrus Drizzle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Vanilla and Raspberry Sponge </a:t>
                      </a:r>
                      <a:b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endParaRPr lang="en-US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Warm Chocolate Brownie</a:t>
                      </a:r>
                      <a:b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endParaRPr lang="en-US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Marshmallow Crispy Cake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Selection of Doughnuts</a:t>
                      </a:r>
                      <a:b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</a:br>
                      <a:endParaRPr lang="en-GB" sz="900" b="0" i="0" kern="1200" dirty="0">
                        <a:solidFill>
                          <a:srgbClr val="1C1C1C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kern="1200" dirty="0">
                        <a:solidFill>
                          <a:srgbClr val="1C1C1C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649E11-CB11-C374-E540-DC902A5833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80442996"/>
              </p:ext>
            </p:extLst>
          </p:nvPr>
        </p:nvGraphicFramePr>
        <p:xfrm>
          <a:off x="359541" y="5854236"/>
          <a:ext cx="11409584" cy="95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2801">
                  <a:extLst>
                    <a:ext uri="{9D8B030D-6E8A-4147-A177-3AD203B41FA5}">
                      <a16:colId xmlns:a16="http://schemas.microsoft.com/office/drawing/2014/main" val="673569047"/>
                    </a:ext>
                  </a:extLst>
                </a:gridCol>
                <a:gridCol w="5706783">
                  <a:extLst>
                    <a:ext uri="{9D8B030D-6E8A-4147-A177-3AD203B41FA5}">
                      <a16:colId xmlns:a16="http://schemas.microsoft.com/office/drawing/2014/main" val="979529516"/>
                    </a:ext>
                  </a:extLst>
                </a:gridCol>
              </a:tblGrid>
              <a:tr h="23253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DAILY OPTIONS</a:t>
                      </a:r>
                      <a:br>
                        <a:rPr lang="en-GB" sz="10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endParaRPr lang="en-GB" sz="1000" b="1" i="0" dirty="0">
                        <a:solidFill>
                          <a:schemeClr val="bg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49189"/>
                  </a:ext>
                </a:extLst>
              </a:tr>
              <a:tr h="326051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DAILY SPECIALS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Selection of freshly made soups and toppers, home-baked bread and jacket potatoes with a choice of toppings.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Served Alternating with Sauces, Tomato, Cheese Sauce, Pesto Sauce, Sun Dried Tomato and Olive.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0116"/>
                  </a:ext>
                </a:extLst>
              </a:tr>
              <a:tr h="326051">
                <a:tc>
                  <a:txBody>
                    <a:bodyPr/>
                    <a:lstStyle/>
                    <a:p>
                      <a:pPr algn="ctr"/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SALADS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Selection of freshly made, sustainable composite salads and variety of raw vegetables, grains, and proteins. 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CHILLED DESSERTS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Pastry Chefs Special Dessert Pot, Yoghurts,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election of Fresh Fruit.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12177"/>
                  </a:ext>
                </a:extLst>
              </a:tr>
            </a:tbl>
          </a:graphicData>
        </a:graphic>
      </p:graphicFrame>
      <p:sp>
        <p:nvSpPr>
          <p:cNvPr id="9" name="TextBox 45">
            <a:extLst>
              <a:ext uri="{FF2B5EF4-FFF2-40B4-BE49-F238E27FC236}">
                <a16:creationId xmlns:a16="http://schemas.microsoft.com/office/drawing/2014/main" id="{0DA9E88D-9B7E-B415-65B5-6D996D5F95EE}"/>
              </a:ext>
            </a:extLst>
          </p:cNvPr>
          <p:cNvSpPr txBox="1"/>
          <p:nvPr/>
        </p:nvSpPr>
        <p:spPr>
          <a:xfrm>
            <a:off x="1295400" y="227717"/>
            <a:ext cx="3762941" cy="573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4"/>
              </a:lnSpc>
            </a:pPr>
            <a:r>
              <a:rPr lang="en-US" sz="3463" b="1" dirty="0">
                <a:solidFill>
                  <a:srgbClr val="1C1C1C"/>
                </a:solidFill>
                <a:latin typeface="Franklin Gothic Demi" panose="020B0603020102020204" pitchFamily="34" charset="0"/>
              </a:rPr>
              <a:t>Lunch Menu</a:t>
            </a:r>
            <a:endParaRPr lang="en-US" sz="2309" b="1" dirty="0">
              <a:solidFill>
                <a:srgbClr val="1C1C1C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4CE436-9197-A7A7-1D04-2D94A871D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33" y="431866"/>
            <a:ext cx="815864" cy="2368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BD8A0A-0FF2-753B-AFEE-584B1FABC229}"/>
              </a:ext>
            </a:extLst>
          </p:cNvPr>
          <p:cNvSpPr txBox="1"/>
          <p:nvPr/>
        </p:nvSpPr>
        <p:spPr>
          <a:xfrm>
            <a:off x="7317102" y="431865"/>
            <a:ext cx="3567463" cy="301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1154" b="1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MICHAELMAS TERM WEEK 3</a:t>
            </a:r>
          </a:p>
        </p:txBody>
      </p:sp>
      <p:pic>
        <p:nvPicPr>
          <p:cNvPr id="13" name="Picture 2" descr="St Edmund's College &amp; Prep School Virtual Tour - St Edmund's ...">
            <a:extLst>
              <a:ext uri="{FF2B5EF4-FFF2-40B4-BE49-F238E27FC236}">
                <a16:creationId xmlns:a16="http://schemas.microsoft.com/office/drawing/2014/main" id="{0298A99F-3D1F-4284-90BF-D2842AC7C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4" y="46862"/>
            <a:ext cx="702804" cy="7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2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FE4232-BA9B-69B8-2F69-2D7BD266EDE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06542178"/>
              </p:ext>
            </p:extLst>
          </p:nvPr>
        </p:nvGraphicFramePr>
        <p:xfrm>
          <a:off x="329578" y="753516"/>
          <a:ext cx="11456774" cy="511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682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4280854612"/>
                    </a:ext>
                  </a:extLst>
                </a:gridCol>
                <a:gridCol w="1636682">
                  <a:extLst>
                    <a:ext uri="{9D8B030D-6E8A-4147-A177-3AD203B41FA5}">
                      <a16:colId xmlns:a16="http://schemas.microsoft.com/office/drawing/2014/main" val="2517385729"/>
                    </a:ext>
                  </a:extLst>
                </a:gridCol>
              </a:tblGrid>
              <a:tr h="420250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MONDAY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TUESDAY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WEDNESDAY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THURSDAY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FRIDAY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SATURDAY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SUNDAY</a:t>
                      </a:r>
                    </a:p>
                  </a:txBody>
                  <a:tcPr marL="47564" marR="47564" marT="35673" marB="237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293216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MAINS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85949"/>
                  </a:ext>
                </a:extLst>
              </a:tr>
              <a:tr h="11794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Beef Massaman Curry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Thai Green Vegetable Curry 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Pork Pad Thai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Tofu Pad Thai 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BBQ Chicken Thighs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Texan Smokey BBQ Soya Mince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Beef Burrito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Vegetable and Bean Burrito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en-GB" sz="9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Pesto Pasta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Butternut &amp; Pumpkin Seed Risotto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Chargrilled Lamb Kebabs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Chargrilled Vegetable Kebabs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Slow Cooked Moroccan Chicken Tagine</a:t>
                      </a: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b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Moroccan Spiced Vegetables &amp; Chickpea Tagine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293216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SIDES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457127"/>
                  </a:ext>
                </a:extLst>
              </a:tr>
              <a:tr h="112399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Egg Noodles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Sauteed Asian Greens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Roasted Aubergines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Bao Buns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Tempura Vegetables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Japanese Slaw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Buffalo Crispy Cauliflower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Roasted Peppers 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b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Cajun Spiced Wedges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Corn on the Cob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Mexican Style Slaw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Sour Cream 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Guacamole 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Garlic Ciabatta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Garlic Roasted Cherry Tomato &amp; Courgette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Lemon &amp; Herb Cous Cous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Toasted Pitta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Cacik (Turkish Mint Yoghurt)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Pickled Cucumber &amp; Cabbage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Preserved Lemon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Harissa Roasted Mix Vegetables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Grilled Khobez Bread</a:t>
                      </a: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br>
                        <a:rPr lang="en-GB" sz="90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</a:br>
                      <a:endParaRPr lang="en-GB" sz="9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293216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DESSERTS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0030"/>
                  </a:ext>
                </a:extLst>
              </a:tr>
              <a:tr h="635302"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Lemon Meringue Pie Pots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Vanilla Shortbread with Strawberries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G/F Popcorn Rocky Road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Banana and White Chocolate Muffin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Sticky Toffee Pudding with Vanilla Cream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Chocolate Profiterole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C1C1C"/>
                          </a:solidFill>
                          <a:latin typeface="Arial Narrow" panose="020B060602020203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Apple &amp; Cinnamon Bake</a:t>
                      </a:r>
                      <a:b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</a:br>
                      <a:b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rgbClr val="1C1C1C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Whole Fruit</a:t>
                      </a:r>
                    </a:p>
                  </a:txBody>
                  <a:tcPr marL="46176" marR="46176" marT="46176" marB="461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649E11-CB11-C374-E540-DC902A5833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92288015"/>
              </p:ext>
            </p:extLst>
          </p:nvPr>
        </p:nvGraphicFramePr>
        <p:xfrm>
          <a:off x="329574" y="5737248"/>
          <a:ext cx="11456778" cy="103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8389">
                  <a:extLst>
                    <a:ext uri="{9D8B030D-6E8A-4147-A177-3AD203B41FA5}">
                      <a16:colId xmlns:a16="http://schemas.microsoft.com/office/drawing/2014/main" val="673569047"/>
                    </a:ext>
                  </a:extLst>
                </a:gridCol>
                <a:gridCol w="5728389">
                  <a:extLst>
                    <a:ext uri="{9D8B030D-6E8A-4147-A177-3AD203B41FA5}">
                      <a16:colId xmlns:a16="http://schemas.microsoft.com/office/drawing/2014/main" val="979529516"/>
                    </a:ext>
                  </a:extLst>
                </a:gridCol>
              </a:tblGrid>
              <a:tr h="29293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DAILY OPTIONS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49189"/>
                  </a:ext>
                </a:extLst>
              </a:tr>
              <a:tr h="315599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DAILY SPECIALS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Jacket potatoes with a choice of toppings.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with tomato or cheese sauce.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0116"/>
                  </a:ext>
                </a:extLst>
              </a:tr>
              <a:tr h="429991">
                <a:tc>
                  <a:txBody>
                    <a:bodyPr/>
                    <a:lstStyle/>
                    <a:p>
                      <a:pPr algn="ctr"/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SALADS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Selection of freshly made, sustainable composite salads and variety of raw vegetables, grains, and proteins. 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2C6D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12177"/>
                  </a:ext>
                </a:extLst>
              </a:tr>
            </a:tbl>
          </a:graphicData>
        </a:graphic>
      </p:graphicFrame>
      <p:sp>
        <p:nvSpPr>
          <p:cNvPr id="8" name="TextBox 45">
            <a:extLst>
              <a:ext uri="{FF2B5EF4-FFF2-40B4-BE49-F238E27FC236}">
                <a16:creationId xmlns:a16="http://schemas.microsoft.com/office/drawing/2014/main" id="{FAC2D418-0EFB-298A-05BF-1954539C08BD}"/>
              </a:ext>
            </a:extLst>
          </p:cNvPr>
          <p:cNvSpPr txBox="1"/>
          <p:nvPr/>
        </p:nvSpPr>
        <p:spPr>
          <a:xfrm>
            <a:off x="1295400" y="227717"/>
            <a:ext cx="3762941" cy="573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4"/>
              </a:lnSpc>
            </a:pPr>
            <a:r>
              <a:rPr lang="en-US" sz="3463" b="1" dirty="0">
                <a:solidFill>
                  <a:srgbClr val="2B2C6D"/>
                </a:solidFill>
                <a:latin typeface="Franklin Gothic Demi" panose="020B0603020102020204" pitchFamily="34" charset="0"/>
              </a:rPr>
              <a:t>Supper Menu</a:t>
            </a:r>
            <a:endParaRPr lang="en-US" sz="2309" b="1" dirty="0">
              <a:solidFill>
                <a:srgbClr val="2B2C6D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6E67839-9A38-96A9-34BB-306FEAA1D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33" y="431866"/>
            <a:ext cx="815864" cy="236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C62AC2-A9CD-E1DC-1462-1471D166B81E}"/>
              </a:ext>
            </a:extLst>
          </p:cNvPr>
          <p:cNvSpPr txBox="1"/>
          <p:nvPr/>
        </p:nvSpPr>
        <p:spPr>
          <a:xfrm>
            <a:off x="7317102" y="431865"/>
            <a:ext cx="3567463" cy="301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1154" b="1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MICHAELMAS TERM WEEK 3</a:t>
            </a:r>
          </a:p>
        </p:txBody>
      </p:sp>
      <p:pic>
        <p:nvPicPr>
          <p:cNvPr id="11" name="Picture 2" descr="St Edmund's College &amp; Prep School Virtual Tour - St Edmund's ...">
            <a:extLst>
              <a:ext uri="{FF2B5EF4-FFF2-40B4-BE49-F238E27FC236}">
                <a16:creationId xmlns:a16="http://schemas.microsoft.com/office/drawing/2014/main" id="{4D258065-D4CA-407B-AAD4-A1A5E225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8" y="82230"/>
            <a:ext cx="793556" cy="7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6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8cba98-4dc2-4cd2-be9a-e9e8f76dabfd" xsi:nil="true"/>
    <lcf76f155ced4ddcb4097134ff3c332f xmlns="73f19b2f-7e8b-49b3-b446-5c7c4f69c02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5A43CF0F489448B6F9AB65D2626F4" ma:contentTypeVersion="16" ma:contentTypeDescription="Create a new document." ma:contentTypeScope="" ma:versionID="4b91dcd0089af8df89354738e8a0b2f3">
  <xsd:schema xmlns:xsd="http://www.w3.org/2001/XMLSchema" xmlns:xs="http://www.w3.org/2001/XMLSchema" xmlns:p="http://schemas.microsoft.com/office/2006/metadata/properties" xmlns:ns2="73f19b2f-7e8b-49b3-b446-5c7c4f69c02a" xmlns:ns3="2f8cba98-4dc2-4cd2-be9a-e9e8f76dabfd" targetNamespace="http://schemas.microsoft.com/office/2006/metadata/properties" ma:root="true" ma:fieldsID="5a699e6b9ad2493b9207aebdc05743b1" ns2:_="" ns3:_="">
    <xsd:import namespace="73f19b2f-7e8b-49b3-b446-5c7c4f69c02a"/>
    <xsd:import namespace="2f8cba98-4dc2-4cd2-be9a-e9e8f76da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19b2f-7e8b-49b3-b446-5c7c4f69c0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4b54225-ed61-4330-955f-4b9a115668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cba98-4dc2-4cd2-be9a-e9e8f76da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ee573a2-c6d4-4db9-b3b6-3cec9474b4d0}" ma:internalName="TaxCatchAll" ma:showField="CatchAllData" ma:web="2f8cba98-4dc2-4cd2-be9a-e9e8f76da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996A3E-42CF-41F9-B762-B89D395AB7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E8D82D-DD35-42CF-8CE6-1C90B959A6D6}">
  <ds:schemaRefs>
    <ds:schemaRef ds:uri="2a4231d9-844b-42ba-9d15-21bb434c25e3"/>
    <ds:schemaRef ds:uri="http://purl.org/dc/elements/1.1/"/>
    <ds:schemaRef ds:uri="http://purl.org/dc/terms/"/>
    <ds:schemaRef ds:uri="13179a32-cb14-4f3d-a857-19027c31e5d7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c0ce68d2-f4a4-4963-9a31-30d16dda62a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060DD58-457C-44BE-85D7-950D1F152ADE}"/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17321</TotalTime>
  <Words>2240</Words>
  <Application>Microsoft Office PowerPoint</Application>
  <PresentationFormat>Widescreen</PresentationFormat>
  <Paragraphs>452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Narrow</vt:lpstr>
      <vt:lpstr>Calibri</vt:lpstr>
      <vt:lpstr>Arial</vt:lpstr>
      <vt:lpstr>Franklin Gothic Demi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Pauls Combined-Menu-Summer-Term.pdf</dc:title>
  <dc:creator>Monika Jasinska</dc:creator>
  <cp:lastModifiedBy>Maja Freeman</cp:lastModifiedBy>
  <cp:revision>110</cp:revision>
  <dcterms:created xsi:type="dcterms:W3CDTF">2006-08-16T00:00:00Z</dcterms:created>
  <dcterms:modified xsi:type="dcterms:W3CDTF">2025-08-11T14:25:50Z</dcterms:modified>
  <dc:identifier>DAGDgx8O1eg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0x010100BE85A43CF0F489448B6F9AB65D2626F4</vt:lpwstr>
  </property>
</Properties>
</file>